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5143500" cx="9144000"/>
  <p:notesSz cx="6858000" cy="9144000"/>
  <p:embeddedFontLst>
    <p:embeddedFont>
      <p:font typeface="Montserrat"/>
      <p:regular r:id="rId21"/>
      <p:bold r:id="rId22"/>
      <p:italic r:id="rId23"/>
      <p:boldItalic r:id="rId24"/>
    </p:embeddedFont>
    <p:embeddedFont>
      <p:font typeface="Lato"/>
      <p:regular r:id="rId25"/>
      <p:bold r:id="rId26"/>
      <p:italic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Montserrat-bold.fntdata"/><Relationship Id="rId21" Type="http://schemas.openxmlformats.org/officeDocument/2006/relationships/font" Target="fonts/Montserrat-regular.fntdata"/><Relationship Id="rId24" Type="http://schemas.openxmlformats.org/officeDocument/2006/relationships/font" Target="fonts/Montserrat-boldItalic.fntdata"/><Relationship Id="rId23" Type="http://schemas.openxmlformats.org/officeDocument/2006/relationships/font" Target="fonts/Montserrat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Lato-bold.fntdata"/><Relationship Id="rId25" Type="http://schemas.openxmlformats.org/officeDocument/2006/relationships/font" Target="fonts/Lato-regular.fntdata"/><Relationship Id="rId28" Type="http://schemas.openxmlformats.org/officeDocument/2006/relationships/font" Target="fonts/Lato-boldItalic.fntdata"/><Relationship Id="rId27" Type="http://schemas.openxmlformats.org/officeDocument/2006/relationships/font" Target="fonts/Lat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d501a5c0a0_1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1d501a5c0a0_1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f8ec13a680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1f8ec13a680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f8ec13a680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1f8ec13a680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d501a5c0a0_1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1d501a5c0a0_1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d501a5c0a0_1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1d501a5c0a0_1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1d7f92b4c70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1d7f92b4c70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d501a5c0a0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d501a5c0a0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d7f92b4c7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1d7f92b4c7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1f8ec13a680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1f8ec13a680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d501a5c0a0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1d501a5c0a0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d501a5c0a0_1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1d501a5c0a0_1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d501a5c0a0_1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d501a5c0a0_1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d501a5c0a0_1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1d501a5c0a0_1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d501a5c0a0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1d501a5c0a0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Relationship Id="rId4" Type="http://schemas.openxmlformats.org/officeDocument/2006/relationships/image" Target="../media/image2.png"/><Relationship Id="rId5" Type="http://schemas.openxmlformats.org/officeDocument/2006/relationships/image" Target="../media/image4.png"/><Relationship Id="rId6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3"/>
          <p:cNvSpPr txBox="1"/>
          <p:nvPr>
            <p:ph idx="1" type="subTitle"/>
          </p:nvPr>
        </p:nvSpPr>
        <p:spPr>
          <a:xfrm>
            <a:off x="6477275" y="128300"/>
            <a:ext cx="2573700" cy="5739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A fully web3 native credit score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Cases 1/3</a:t>
            </a:r>
            <a:endParaRPr/>
          </a:p>
        </p:txBody>
      </p:sp>
      <p:sp>
        <p:nvSpPr>
          <p:cNvPr id="195" name="Google Shape;195;p22"/>
          <p:cNvSpPr txBox="1"/>
          <p:nvPr>
            <p:ph idx="1" type="body"/>
          </p:nvPr>
        </p:nvSpPr>
        <p:spPr>
          <a:xfrm>
            <a:off x="460200" y="1602200"/>
            <a:ext cx="8339100" cy="260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Lending</a:t>
            </a:r>
            <a:endParaRPr b="1" sz="1800"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800"/>
              <a:t>Interest rate adjustments &amp; required maintenance LTV’s based on creditworthiness </a:t>
            </a:r>
            <a:endParaRPr sz="18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Cases 2/3</a:t>
            </a:r>
            <a:endParaRPr/>
          </a:p>
        </p:txBody>
      </p:sp>
      <p:sp>
        <p:nvSpPr>
          <p:cNvPr id="201" name="Google Shape;201;p23"/>
          <p:cNvSpPr txBox="1"/>
          <p:nvPr>
            <p:ph idx="1" type="body"/>
          </p:nvPr>
        </p:nvSpPr>
        <p:spPr>
          <a:xfrm>
            <a:off x="460200" y="1602200"/>
            <a:ext cx="8339100" cy="365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Trust</a:t>
            </a:r>
            <a:endParaRPr b="1" sz="18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/>
              <a:t>Reliability in doing the things you say you’ll do, like repaying a loan, is a proxy for trustworthiness. </a:t>
            </a:r>
            <a:endParaRPr sz="18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/>
              <a:t>People could collateralize agreements as loans, which would liquidate if that trust was broken, harming their score. Or alternatively, improve score if agreement was met. </a:t>
            </a:r>
            <a:endParaRPr sz="18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/>
              <a:t>This is effectively a trust escrow.</a:t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Cases 3/3</a:t>
            </a:r>
            <a:endParaRPr/>
          </a:p>
        </p:txBody>
      </p:sp>
      <p:sp>
        <p:nvSpPr>
          <p:cNvPr id="207" name="Google Shape;207;p24"/>
          <p:cNvSpPr txBox="1"/>
          <p:nvPr>
            <p:ph idx="1" type="body"/>
          </p:nvPr>
        </p:nvSpPr>
        <p:spPr>
          <a:xfrm>
            <a:off x="460200" y="1602200"/>
            <a:ext cx="8339100" cy="365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Reputation</a:t>
            </a:r>
            <a:endParaRPr sz="18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/>
              <a:t>S</a:t>
            </a:r>
            <a:r>
              <a:rPr lang="en" sz="1800"/>
              <a:t>take credit when making hard to prove claims</a:t>
            </a:r>
            <a:endParaRPr sz="18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/>
              <a:t>Loan liquidation as a consequence of lying. Thus holding public figures to account. </a:t>
            </a:r>
            <a:endParaRPr sz="1800"/>
          </a:p>
          <a:p>
            <a:pPr indent="45720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800"/>
              <a:t>This is effectively a reputation escrow</a:t>
            </a:r>
            <a:endParaRPr sz="18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Canto?</a:t>
            </a:r>
            <a:endParaRPr/>
          </a:p>
        </p:txBody>
      </p:sp>
      <p:sp>
        <p:nvSpPr>
          <p:cNvPr id="213" name="Google Shape;213;p2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Values Alignment</a:t>
            </a:r>
            <a:endParaRPr sz="1800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FPI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Efficiency of </a:t>
            </a:r>
            <a:r>
              <a:rPr lang="en" sz="1800"/>
              <a:t>Collateralized</a:t>
            </a:r>
            <a:r>
              <a:rPr lang="en" sz="1800"/>
              <a:t> Liquidity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Nod To Public Goods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Ecosystem &gt; Extraction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Users &gt; Profits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Team</a:t>
            </a:r>
            <a:endParaRPr/>
          </a:p>
        </p:txBody>
      </p:sp>
      <p:sp>
        <p:nvSpPr>
          <p:cNvPr id="219" name="Google Shape;219;p26"/>
          <p:cNvSpPr txBox="1"/>
          <p:nvPr>
            <p:ph idx="1" type="body"/>
          </p:nvPr>
        </p:nvSpPr>
        <p:spPr>
          <a:xfrm>
            <a:off x="1033450" y="3642150"/>
            <a:ext cx="2215200" cy="16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Saki</a:t>
            </a:r>
            <a:br>
              <a:rPr b="1" lang="en" sz="1800"/>
            </a:br>
            <a:r>
              <a:rPr lang="en" sz="1800"/>
              <a:t>Brew Chemist</a:t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220" name="Google Shape;220;p26"/>
          <p:cNvPicPr preferRelativeResize="0"/>
          <p:nvPr/>
        </p:nvPicPr>
        <p:blipFill rotWithShape="1">
          <a:blip r:embed="rId3">
            <a:alphaModFix/>
          </a:blip>
          <a:srcRect b="0" l="2953" r="4462" t="0"/>
          <a:stretch/>
        </p:blipFill>
        <p:spPr>
          <a:xfrm>
            <a:off x="6024762" y="1374075"/>
            <a:ext cx="2031801" cy="190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92735" y="1374075"/>
            <a:ext cx="2096655" cy="1904049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26"/>
          <p:cNvSpPr txBox="1"/>
          <p:nvPr/>
        </p:nvSpPr>
        <p:spPr>
          <a:xfrm>
            <a:off x="3032875" y="3642150"/>
            <a:ext cx="3000000" cy="119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Colin Nielsen</a:t>
            </a:r>
            <a:b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Artisan Barista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26"/>
          <p:cNvSpPr txBox="1"/>
          <p:nvPr/>
        </p:nvSpPr>
        <p:spPr>
          <a:xfrm>
            <a:off x="5502938" y="3642150"/>
            <a:ext cx="3000000" cy="7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Daniel Ritchie</a:t>
            </a:r>
            <a:br>
              <a:rPr b="1"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Bean Procurement</a:t>
            </a:r>
            <a:endParaRPr/>
          </a:p>
        </p:txBody>
      </p:sp>
      <p:pic>
        <p:nvPicPr>
          <p:cNvPr id="224" name="Google Shape;224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97500" y="492425"/>
            <a:ext cx="551577" cy="378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26"/>
          <p:cNvPicPr preferRelativeResize="0"/>
          <p:nvPr/>
        </p:nvPicPr>
        <p:blipFill rotWithShape="1">
          <a:blip r:embed="rId6">
            <a:alphaModFix/>
          </a:blip>
          <a:srcRect b="6521" l="0" r="0" t="6521"/>
          <a:stretch/>
        </p:blipFill>
        <p:spPr>
          <a:xfrm>
            <a:off x="3657675" y="1374071"/>
            <a:ext cx="1904100" cy="19040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Steps for Sanka</a:t>
            </a:r>
            <a:endParaRPr/>
          </a:p>
        </p:txBody>
      </p:sp>
      <p:sp>
        <p:nvSpPr>
          <p:cNvPr id="231" name="Google Shape;231;p27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Solicit Feedback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Make Go/No-Go Decision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Further Explore Canto Ecosystem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Lift Stealth Mode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BUIDL</a:t>
            </a:r>
            <a:endParaRPr sz="18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Contents</a:t>
            </a:r>
            <a:endParaRPr/>
          </a:p>
        </p:txBody>
      </p:sp>
      <p:sp>
        <p:nvSpPr>
          <p:cNvPr id="141" name="Google Shape;141;p14"/>
          <p:cNvSpPr txBox="1"/>
          <p:nvPr>
            <p:ph idx="1" type="body"/>
          </p:nvPr>
        </p:nvSpPr>
        <p:spPr>
          <a:xfrm>
            <a:off x="873900" y="1588300"/>
            <a:ext cx="3698100" cy="336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The P</a:t>
            </a:r>
            <a:r>
              <a:rPr lang="en" sz="1800"/>
              <a:t>roblem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The Solution: Sanka Score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Scoring Mechanics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Optimistic Attestation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Use Cases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Why Canto?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Team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Next Steps</a:t>
            </a:r>
            <a:endParaRPr sz="1800"/>
          </a:p>
        </p:txBody>
      </p:sp>
      <p:pic>
        <p:nvPicPr>
          <p:cNvPr id="142" name="Google Shape;14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58516" y="1154925"/>
            <a:ext cx="2453185" cy="325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</a:t>
            </a:r>
            <a:endParaRPr/>
          </a:p>
        </p:txBody>
      </p:sp>
      <p:sp>
        <p:nvSpPr>
          <p:cNvPr id="148" name="Google Shape;148;p15"/>
          <p:cNvSpPr txBox="1"/>
          <p:nvPr>
            <p:ph idx="1" type="body"/>
          </p:nvPr>
        </p:nvSpPr>
        <p:spPr>
          <a:xfrm>
            <a:off x="1021100" y="1152475"/>
            <a:ext cx="7811100" cy="381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Limited C</a:t>
            </a:r>
            <a:r>
              <a:rPr lang="en" sz="1800"/>
              <a:t>apital Efficiency due to </a:t>
            </a:r>
            <a:r>
              <a:rPr lang="en" sz="1800"/>
              <a:t>Lack of DeFi Risk Assessment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Elevated Borrowing Costs for Extending Credit on Chain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Limitations of Web3 Credit Bureaus Resolution Attempts</a:t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400"/>
          </a:p>
        </p:txBody>
      </p:sp>
      <p:pic>
        <p:nvPicPr>
          <p:cNvPr id="149" name="Google Shape;149;p15"/>
          <p:cNvPicPr preferRelativeResize="0"/>
          <p:nvPr/>
        </p:nvPicPr>
        <p:blipFill rotWithShape="1">
          <a:blip r:embed="rId3">
            <a:alphaModFix/>
          </a:blip>
          <a:srcRect b="43062" l="0" r="0" t="13044"/>
          <a:stretch/>
        </p:blipFill>
        <p:spPr>
          <a:xfrm>
            <a:off x="1297500" y="3132950"/>
            <a:ext cx="6332625" cy="1626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Issues </a:t>
            </a:r>
            <a:r>
              <a:rPr lang="en"/>
              <a:t>with Current Resolution Attempts</a:t>
            </a:r>
            <a:endParaRPr/>
          </a:p>
        </p:txBody>
      </p:sp>
      <p:sp>
        <p:nvSpPr>
          <p:cNvPr id="155" name="Google Shape;155;p16"/>
          <p:cNvSpPr txBox="1"/>
          <p:nvPr>
            <p:ph idx="1" type="body"/>
          </p:nvPr>
        </p:nvSpPr>
        <p:spPr>
          <a:xfrm>
            <a:off x="705125" y="1129150"/>
            <a:ext cx="8337000" cy="381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800"/>
              <a:t>Transparency</a:t>
            </a:r>
            <a:endParaRPr sz="18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/>
              <a:t>Models hosted on off-chain web2 infrastructure, kept as proprietary IP</a:t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800"/>
              <a:t>Explainability</a:t>
            </a:r>
            <a:endParaRPr sz="18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/>
              <a:t>Complex Machine Learning models difficult to explain &amp; hard to understand </a:t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800"/>
              <a:t>Reliability</a:t>
            </a:r>
            <a:endParaRPr b="1" sz="1800"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800"/>
              <a:t>Data Pipelines dependent on privately hosted infrastructure</a:t>
            </a:r>
            <a:endParaRPr sz="18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 – Introducing Sanka!</a:t>
            </a:r>
            <a:endParaRPr/>
          </a:p>
        </p:txBody>
      </p:sp>
      <p:sp>
        <p:nvSpPr>
          <p:cNvPr id="161" name="Google Shape;161;p17"/>
          <p:cNvSpPr txBox="1"/>
          <p:nvPr>
            <p:ph idx="1" type="body"/>
          </p:nvPr>
        </p:nvSpPr>
        <p:spPr>
          <a:xfrm>
            <a:off x="4460800" y="1403300"/>
            <a:ext cx="37743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Sanka Score:</a:t>
            </a:r>
            <a:endParaRPr b="1" sz="2000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Web3 Native Public Good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Fully Transparent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Easy to Interpret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No Web2 Dependencies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Community Driven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Generally Free of Bullshit</a:t>
            </a:r>
            <a:endParaRPr sz="1800"/>
          </a:p>
        </p:txBody>
      </p:sp>
      <p:pic>
        <p:nvPicPr>
          <p:cNvPr id="162" name="Google Shape;162;p17"/>
          <p:cNvPicPr preferRelativeResize="0"/>
          <p:nvPr/>
        </p:nvPicPr>
        <p:blipFill rotWithShape="1">
          <a:blip r:embed="rId3">
            <a:alphaModFix/>
          </a:blip>
          <a:srcRect b="30708" l="43870" r="0" t="-2879"/>
          <a:stretch/>
        </p:blipFill>
        <p:spPr>
          <a:xfrm>
            <a:off x="1631150" y="986225"/>
            <a:ext cx="2304650" cy="3550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</a:t>
            </a:r>
            <a:r>
              <a:rPr lang="en"/>
              <a:t>does the Sanka Score, Score?</a:t>
            </a:r>
            <a:endParaRPr/>
          </a:p>
        </p:txBody>
      </p:sp>
      <p:sp>
        <p:nvSpPr>
          <p:cNvPr id="168" name="Google Shape;168;p18"/>
          <p:cNvSpPr txBox="1"/>
          <p:nvPr>
            <p:ph idx="1" type="body"/>
          </p:nvPr>
        </p:nvSpPr>
        <p:spPr>
          <a:xfrm>
            <a:off x="492425" y="2091025"/>
            <a:ext cx="8520600" cy="245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Principles of B</a:t>
            </a:r>
            <a:r>
              <a:rPr b="1" lang="en" sz="1800"/>
              <a:t>ayesian Inference</a:t>
            </a:r>
            <a:endParaRPr b="1" sz="1800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Use of Canto’s Liquidity Market (CLM) improves/worsens score over time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Beta Distribution used to model Bernoulli Random Variables (0-1 outcome)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From distribution, expected value of the probability of default / liquidation 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From probability, translation to Sanka Score</a:t>
            </a:r>
            <a:endParaRPr/>
          </a:p>
        </p:txBody>
      </p:sp>
      <p:pic>
        <p:nvPicPr>
          <p:cNvPr id="169" name="Google Shape;169;p18"/>
          <p:cNvPicPr preferRelativeResize="0"/>
          <p:nvPr/>
        </p:nvPicPr>
        <p:blipFill rotWithShape="1">
          <a:blip r:embed="rId3">
            <a:alphaModFix/>
          </a:blip>
          <a:srcRect b="50388" l="0" r="0" t="5156"/>
          <a:stretch/>
        </p:blipFill>
        <p:spPr>
          <a:xfrm>
            <a:off x="4571992" y="1460775"/>
            <a:ext cx="3675756" cy="91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Deep Dive 1/2: </a:t>
            </a:r>
            <a:r>
              <a:rPr lang="en"/>
              <a:t>Beta Distribution </a:t>
            </a:r>
            <a:endParaRPr/>
          </a:p>
        </p:txBody>
      </p:sp>
      <p:sp>
        <p:nvSpPr>
          <p:cNvPr id="175" name="Google Shape;175;p19"/>
          <p:cNvSpPr txBox="1"/>
          <p:nvPr>
            <p:ph idx="1" type="body"/>
          </p:nvPr>
        </p:nvSpPr>
        <p:spPr>
          <a:xfrm>
            <a:off x="772625" y="1555125"/>
            <a:ext cx="8283300" cy="312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“𝞪” represents ‘good’ </a:t>
            </a:r>
            <a:endParaRPr sz="1800"/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/>
              <a:t>“𝞫” represents ‘bad’ </a:t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/>
              <a:t>As </a:t>
            </a:r>
            <a:r>
              <a:rPr lang="en" sz="1800"/>
              <a:t>𝞪 increases relative to 𝞫 , the credit quality of the borrower improves.</a:t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800"/>
              <a:t>Increment function (discussed more in whitepaper) determines how to migrate credit behavior based on observable on-chain events</a:t>
            </a:r>
            <a:endParaRPr sz="1800"/>
          </a:p>
        </p:txBody>
      </p:sp>
      <p:pic>
        <p:nvPicPr>
          <p:cNvPr id="176" name="Google Shape;17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00848" y="1356425"/>
            <a:ext cx="3018052" cy="1215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Deep Dive 2/2: Score Derivation</a:t>
            </a:r>
            <a:endParaRPr/>
          </a:p>
        </p:txBody>
      </p:sp>
      <p:sp>
        <p:nvSpPr>
          <p:cNvPr id="182" name="Google Shape;182;p20"/>
          <p:cNvSpPr txBox="1"/>
          <p:nvPr>
            <p:ph idx="1" type="body"/>
          </p:nvPr>
        </p:nvSpPr>
        <p:spPr>
          <a:xfrm>
            <a:off x="311700" y="1152475"/>
            <a:ext cx="8520600" cy="371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/>
              <a:t>Probability of default/liquidation translated into Sanka Score</a:t>
            </a:r>
            <a:endParaRPr sz="1800"/>
          </a:p>
          <a:p>
            <a:pPr indent="45720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900"/>
              <a:t>0</a:t>
            </a:r>
            <a:r>
              <a:rPr b="1" lang="en" sz="1800"/>
              <a:t> </a:t>
            </a:r>
            <a:r>
              <a:rPr lang="en" sz="1800"/>
              <a:t>= 0% chance of being a good borrower</a:t>
            </a:r>
            <a:endParaRPr sz="1800"/>
          </a:p>
          <a:p>
            <a:pPr indent="45720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900"/>
              <a:t>100</a:t>
            </a:r>
            <a:r>
              <a:rPr b="1" lang="en" sz="1800"/>
              <a:t> </a:t>
            </a:r>
            <a:r>
              <a:rPr lang="en" sz="1800"/>
              <a:t>= 100% chance of being a good borrower</a:t>
            </a:r>
            <a:r>
              <a:rPr lang="en" sz="1800"/>
              <a:t> </a:t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83" name="Google Shape;18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3575" y="3385675"/>
            <a:ext cx="7956875" cy="101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Optimistic Attestation</a:t>
            </a:r>
            <a:endParaRPr/>
          </a:p>
        </p:txBody>
      </p:sp>
      <p:pic>
        <p:nvPicPr>
          <p:cNvPr id="189" name="Google Shape;18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5950" y="949050"/>
            <a:ext cx="6652099" cy="3767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